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31" r:id="rId3"/>
    <p:sldId id="385" r:id="rId4"/>
    <p:sldId id="341" r:id="rId5"/>
    <p:sldId id="369" r:id="rId6"/>
    <p:sldId id="374" r:id="rId7"/>
    <p:sldId id="380" r:id="rId8"/>
    <p:sldId id="382" r:id="rId9"/>
    <p:sldId id="384" r:id="rId1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93837" autoAdjust="0"/>
  </p:normalViewPr>
  <p:slideViewPr>
    <p:cSldViewPr>
      <p:cViewPr varScale="1">
        <p:scale>
          <a:sx n="58" d="100"/>
          <a:sy n="58" d="100"/>
        </p:scale>
        <p:origin x="140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950EB-E9AC-47AA-9617-0F583FB1D5FE}" type="datetimeFigureOut">
              <a:rPr lang="ca-ES" smtClean="0"/>
              <a:pPr/>
              <a:t>1/2/2023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600A6-8124-4D1E-AC3C-D93F5CA751CD}" type="slidenum">
              <a:rPr lang="ca-ES" smtClean="0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534B2-B138-439E-B74A-F4C6F7A3FB0A}" type="datetimeFigureOut">
              <a:rPr lang="ca-ES" smtClean="0"/>
              <a:pPr/>
              <a:t>1/2/2023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7DBD6-244F-46D0-9378-FD6337076787}" type="slidenum">
              <a:rPr lang="ca-ES" smtClean="0"/>
              <a:pPr/>
              <a:t>‹#›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113C0-51DA-4E7F-89E4-BB6CC621629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113C0-51DA-4E7F-89E4-BB6CC621629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78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113C0-51DA-4E7F-89E4-BB6CC621629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113C0-51DA-4E7F-89E4-BB6CC6216295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986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7DBD6-244F-46D0-9378-FD6337076787}" type="slidenum">
              <a:rPr lang="ca-ES" smtClean="0"/>
              <a:pPr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09957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7DBD6-244F-46D0-9378-FD6337076787}" type="slidenum">
              <a:rPr lang="ca-ES" smtClean="0"/>
              <a:pPr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9240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7DBD6-244F-46D0-9378-FD6337076787}" type="slidenum">
              <a:rPr lang="ca-ES" smtClean="0"/>
              <a:pPr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8713147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75DA-1B13-47FD-9B60-19C68E35B369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980-C160-452C-A1AB-4217A0A2982E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B58F-558C-41A7-B7C8-3EC4097408C9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7C41-7676-4C23-B3E1-FEC8D42DB875}" type="datetime1">
              <a:rPr lang="ca-ES" smtClean="0"/>
              <a:t>1/2/2023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8A1A3-D732-4A59-8AA3-5F8710D5EFA6}" type="datetime1">
              <a:rPr lang="ca-ES" smtClean="0"/>
              <a:t>1/2/2023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0D757-B1A1-46DE-8EC0-856325E73FEA}" type="datetime1">
              <a:rPr lang="ca-ES" smtClean="0"/>
              <a:t>1/2/2023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DC2A-E256-4225-8D75-3BFB40416EC8}" type="datetime1">
              <a:rPr lang="ca-ES" smtClean="0"/>
              <a:t>1/2/2023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82A4-ECEE-4856-B7E2-352DB93955D9}" type="datetime1">
              <a:rPr lang="ca-ES" smtClean="0"/>
              <a:t>1/2/2023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5FB9-C21F-4C4D-9507-65D1C5F6447C}" type="datetime1">
              <a:rPr lang="ca-ES" smtClean="0"/>
              <a:t>1/2/2023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605A-D1E2-4A96-A2E9-703B08636CCA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25DE-8657-43A5-B9F1-4892806759A3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AC4FF-20AB-49EF-B968-5575B33FBFED}" type="datetime1">
              <a:rPr lang="ca-ES" smtClean="0"/>
              <a:t>1/2/2023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1C135-5762-43A9-B8F9-7A8C13F8ABAC}" type="slidenum">
              <a:rPr lang="ca-ES" smtClean="0"/>
              <a:pPr/>
              <a:t>‹#›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?><Relationships xmlns="http://schemas.openxmlformats.org/package/2006/relationships"><Relationship Id="rId3" Type="http://schemas.openxmlformats.org/officeDocument/2006/relationships/hyperlink" Target="http://arasaa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hyperlink" Target="http://arasaac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f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?>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.png"/></Relationships>
</file>

<file path=ppt/slides/_rels/slide5.xml.rels><?xml version="1.0" encoding="UTF-8"?>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7.png"/><Relationship Id="rId5" Type="http://schemas.openxmlformats.org/officeDocument/2006/relationships/image" Target="../media/image13.jpe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4" Type="http://schemas.openxmlformats.org/officeDocument/2006/relationships/image" Target="../media/image12.jpeg"/><Relationship Id="rId9" Type="http://schemas.openxmlformats.org/officeDocument/2006/relationships/image" Target="../media/image16.png"/><Relationship Id="rId14" Type="http://schemas.openxmlformats.org/officeDocument/2006/relationships/image" Target="../media/image3.png"/></Relationships>
</file>

<file path=ppt/slides/_rels/slide6.xml.rels><?xml version="1.0" encoding="UTF-8"?>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4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7.xml.rels><?xml version="1.0" encoding="UTF-8"?>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10" Type="http://schemas.openxmlformats.org/officeDocument/2006/relationships/image" Target="../media/image20.png"/><Relationship Id="rId4" Type="http://schemas.openxmlformats.org/officeDocument/2006/relationships/image" Target="../media/image36.tiff"/><Relationship Id="rId9" Type="http://schemas.openxmlformats.org/officeDocument/2006/relationships/image" Target="../media/image3.png"/></Relationships>
</file>

<file path=ppt/slides/_rels/slide8.xml.rels><?xml version="1.0" encoding="UTF-8"?><Relationships xmlns="http://schemas.openxmlformats.org/package/2006/relationships"><Relationship Id="rId8" Type="http://schemas.openxmlformats.org/officeDocument/2006/relationships/image" Target="../media/image45.tiff"/><Relationship Id="rId3" Type="http://schemas.openxmlformats.org/officeDocument/2006/relationships/image" Target="../media/image2.png"/><Relationship Id="rId7" Type="http://schemas.openxmlformats.org/officeDocument/2006/relationships/image" Target="../media/image4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tiff"/><Relationship Id="rId11" Type="http://schemas.openxmlformats.org/officeDocument/2006/relationships/image" Target="../media/image20.png"/><Relationship Id="rId5" Type="http://schemas.openxmlformats.org/officeDocument/2006/relationships/image" Target="../media/image42.png"/><Relationship Id="rId10" Type="http://schemas.openxmlformats.org/officeDocument/2006/relationships/image" Target="../media/image3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?>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arasaa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47AEC2-78E9-F51D-9FEB-83ABA8E046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47620"/>
            <a:ext cx="8136904" cy="541768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479D27-0117-439C-B6E5-63A5E014A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12" y="5373216"/>
            <a:ext cx="2234552" cy="86409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F9C987-65C9-CBF6-030F-2EBC73CB1E42}"/>
              </a:ext>
            </a:extLst>
          </p:cNvPr>
          <p:cNvSpPr txBox="1"/>
          <p:nvPr/>
        </p:nvSpPr>
        <p:spPr>
          <a:xfrm>
            <a:off x="627386" y="5703639"/>
            <a:ext cx="4160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TUTTI FAN PIU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3731E81-F797-F4D1-0F68-172343952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1</a:t>
            </a:fld>
            <a:endParaRPr lang="ca-ES"/>
          </a:p>
        </p:txBody>
      </p:sp>
      <p:pic>
        <p:nvPicPr>
          <p:cNvPr id="7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09959" y="980728"/>
            <a:ext cx="7221426" cy="751780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a-ES" sz="3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General Information</a:t>
            </a:r>
            <a:endParaRPr lang="ca-ES" sz="3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824584" y="1916832"/>
            <a:ext cx="7206802" cy="437607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ca-ES" sz="1800" dirty="0">
                <a:latin typeface="Arial" pitchFamily="34" charset="0"/>
                <a:cs typeface="Arial" pitchFamily="34" charset="0"/>
              </a:rPr>
              <a:t>In this dossier you will find information about the concert you have come to see.</a:t>
            </a:r>
          </a:p>
          <a:p>
            <a:pPr>
              <a:lnSpc>
                <a:spcPct val="130000"/>
              </a:lnSpc>
            </a:pPr>
            <a:r>
              <a:rPr lang="ca-ES" dirty="0">
                <a:latin typeface="Arial" pitchFamily="34" charset="0"/>
                <a:cs typeface="Arial" pitchFamily="34" charset="0"/>
              </a:rPr>
              <a:t>The material in this guide has been created as an anticipation tool to help you follow the concert.</a:t>
            </a:r>
            <a:endParaRPr lang="ca-E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ca-ES" dirty="0">
                <a:latin typeface="Arial" pitchFamily="34" charset="0"/>
                <a:cs typeface="Arial" pitchFamily="34" charset="0"/>
              </a:rPr>
              <a:t>Please note that the session you will attend is a family or school session, so there will be ambient noise in the hall due to the large number of children attending.</a:t>
            </a:r>
          </a:p>
          <a:p>
            <a:pPr>
              <a:lnSpc>
                <a:spcPct val="130000"/>
              </a:lnSpc>
            </a:pPr>
            <a:r>
              <a:rPr lang="ca-ES" sz="1800" dirty="0">
                <a:latin typeface="Arial" pitchFamily="34" charset="0"/>
                <a:cs typeface="Arial" pitchFamily="34" charset="0"/>
              </a:rPr>
              <a:t>There are some moments when a strong spotlight shines towards the audience, at the beginning of the concert and during the sixth song.</a:t>
            </a:r>
          </a:p>
          <a:p>
            <a:pPr>
              <a:lnSpc>
                <a:spcPct val="130000"/>
              </a:lnSpc>
            </a:pPr>
            <a:endParaRPr lang="ca-E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ca-ES" dirty="0">
                <a:latin typeface="Arial" pitchFamily="34" charset="0"/>
                <a:cs typeface="Arial" pitchFamily="34" charset="0"/>
              </a:rPr>
              <a:t xml:space="preserve">To get to know the Auditori from the inside and find your way around, you can consult the general access dossier. </a:t>
            </a:r>
            <a:endParaRPr lang="ca-E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F5CF1A-155E-49A9-8A14-7D68077C18D6}"/>
              </a:ext>
            </a:extLst>
          </p:cNvPr>
          <p:cNvSpPr txBox="1"/>
          <p:nvPr/>
        </p:nvSpPr>
        <p:spPr>
          <a:xfrm>
            <a:off x="809959" y="6372038"/>
            <a:ext cx="722142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ca-ES" sz="9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The pictographic symbols used are the property of the Government of Aragon and have been created by Sergio </a:t>
            </a:r>
            <a:r>
              <a:rPr lang="ca-ES" sz="9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Palao</a:t>
            </a:r>
            <a:r>
              <a:rPr lang="ca-ES" sz="9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per ARASAAC (</a:t>
            </a:r>
            <a:r>
              <a:rPr lang="ca-ES" sz="900" b="1" i="1" u="sng" dirty="0">
                <a:solidFill>
                  <a:srgbClr val="1155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http://arasaac.org</a:t>
            </a:r>
            <a:r>
              <a:rPr lang="ca-ES" sz="9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) who distributes them under a </a:t>
            </a:r>
            <a:r>
              <a:rPr lang="ca-ES" sz="9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r>
              <a:rPr lang="ca-ES" sz="9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r>
              <a:rPr lang="ca-ES" sz="9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Commons</a:t>
            </a:r>
            <a:r>
              <a:rPr lang="ca-ES" sz="9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license (BY-NC-SA). Author: CRAB Foundation and Aprenem Autisme.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AE29EF-6B99-43C0-ACF4-5258EA3BA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EAAFF39-24D5-3A09-1B2A-75E4AB50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2</a:t>
            </a:fld>
            <a:endParaRPr lang="ca-ES"/>
          </a:p>
        </p:txBody>
      </p:sp>
      <p:pic>
        <p:nvPicPr>
          <p:cNvPr id="12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09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09959" y="980728"/>
            <a:ext cx="7221426" cy="751780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a-ES" sz="3400" b="1" dirty="0">
                <a:latin typeface="Verdana" pitchFamily="34" charset="0"/>
                <a:ea typeface="Verdana" pitchFamily="34" charset="0"/>
              </a:rPr>
              <a:t>Hall 3 Map: Tete Montoliu</a:t>
            </a:r>
            <a:endParaRPr lang="ca-ES" sz="3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F5CF1A-155E-49A9-8A14-7D68077C18D6}"/>
              </a:ext>
            </a:extLst>
          </p:cNvPr>
          <p:cNvSpPr txBox="1"/>
          <p:nvPr/>
        </p:nvSpPr>
        <p:spPr>
          <a:xfrm>
            <a:off x="809959" y="6372038"/>
            <a:ext cx="722142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9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The pictographic symbols used are the property of the Government of Aragon and have been created by Sergio </a:t>
            </a:r>
            <a:r>
              <a:rPr kumimoji="0" lang="ca-ES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Palao</a:t>
            </a:r>
            <a:r>
              <a:rPr kumimoji="0" lang="ca-ES" sz="9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per ARASAAC (</a:t>
            </a:r>
            <a:r>
              <a:rPr kumimoji="0" lang="ca-ES" sz="900" b="1" i="1" u="sng" strike="noStrike" kern="120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http://arasaac.org</a:t>
            </a:r>
            <a:r>
              <a:rPr kumimoji="0" lang="ca-ES" sz="9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) who distributes them under a </a:t>
            </a:r>
            <a:r>
              <a:rPr kumimoji="0" lang="ca-ES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r>
              <a:rPr kumimoji="0" lang="ca-ES" sz="9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r>
              <a:rPr kumimoji="0" lang="ca-ES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Commons</a:t>
            </a:r>
            <a:r>
              <a:rPr kumimoji="0" lang="ca-ES" sz="9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license (BY-NC-SA). Author: CRAB Foundation and Aprenem Autisme.</a:t>
            </a:r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AE29EF-6B99-43C0-ACF4-5258EA3BA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EAAFF39-24D5-3A09-1B2A-75E4AB50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21C135-5762-43A9-B8F9-7A8C13F8ABAC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00" y="11393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tge 11">
            <a:extLst>
              <a:ext uri="{FF2B5EF4-FFF2-40B4-BE49-F238E27FC236}">
                <a16:creationId xmlns:a16="http://schemas.microsoft.com/office/drawing/2014/main" id="{EB526C2C-552E-A7DB-070D-856412B28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008" y="2585410"/>
            <a:ext cx="6494336" cy="3000025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A17AD05C-5EE3-EF4E-85D0-A788B5F32111}"/>
              </a:ext>
            </a:extLst>
          </p:cNvPr>
          <p:cNvCxnSpPr>
            <a:cxnSpLocks/>
          </p:cNvCxnSpPr>
          <p:nvPr/>
        </p:nvCxnSpPr>
        <p:spPr>
          <a:xfrm flipH="1">
            <a:off x="7207700" y="2996952"/>
            <a:ext cx="463043" cy="288069"/>
          </a:xfrm>
          <a:prstGeom prst="straightConnector1">
            <a:avLst/>
          </a:prstGeom>
          <a:ln w="3175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FB4ED95-E6AF-8021-6BE0-D620DD3EC806}"/>
              </a:ext>
            </a:extLst>
          </p:cNvPr>
          <p:cNvSpPr txBox="1"/>
          <p:nvPr/>
        </p:nvSpPr>
        <p:spPr>
          <a:xfrm>
            <a:off x="1691680" y="4085422"/>
            <a:ext cx="1008112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STAGE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8F359C3-777C-D1C1-67DC-FD779F5B9BFD}"/>
              </a:ext>
            </a:extLst>
          </p:cNvPr>
          <p:cNvSpPr txBox="1"/>
          <p:nvPr/>
        </p:nvSpPr>
        <p:spPr>
          <a:xfrm>
            <a:off x="7673141" y="2856125"/>
            <a:ext cx="744573" cy="2848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36C115-5D9E-27D3-D2C5-EB00C43D022D}"/>
              </a:ext>
            </a:extLst>
          </p:cNvPr>
          <p:cNvSpPr txBox="1"/>
          <p:nvPr/>
        </p:nvSpPr>
        <p:spPr>
          <a:xfrm>
            <a:off x="6531032" y="1997626"/>
            <a:ext cx="92128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TOILETS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5AA122E-A18F-1F54-E5C1-3C8D7B217D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75844"/>
            <a:ext cx="460078" cy="46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6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7479D27-0117-439C-B6E5-63A5E014AD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AFFCA32-D276-424A-9C57-85DD5DA1CE93}"/>
              </a:ext>
            </a:extLst>
          </p:cNvPr>
          <p:cNvCxnSpPr/>
          <p:nvPr/>
        </p:nvCxnSpPr>
        <p:spPr>
          <a:xfrm>
            <a:off x="0" y="5229200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29A73776-A420-48C7-B610-E2FB3695E4D6}"/>
              </a:ext>
            </a:extLst>
          </p:cNvPr>
          <p:cNvSpPr txBox="1"/>
          <p:nvPr/>
        </p:nvSpPr>
        <p:spPr>
          <a:xfrm>
            <a:off x="0" y="6053807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TODAY I AM GOING TO THE AUDITORI TO SEE THE TUTTI FAN PIU CONCERT.</a:t>
            </a:r>
          </a:p>
        </p:txBody>
      </p:sp>
      <p:pic>
        <p:nvPicPr>
          <p:cNvPr id="9" name="Picture 13" descr="http://www.arasaac.org/classes/img/thumbnail.php?i=c2l6ZT0zMDAmcnV0YT0uLi8uLi9yZXBvc2l0b3Jpby9vcmlnaW5hbGVzLzI0ODE5LnBuZw==">
            <a:extLst>
              <a:ext uri="{FF2B5EF4-FFF2-40B4-BE49-F238E27FC236}">
                <a16:creationId xmlns:a16="http://schemas.microsoft.com/office/drawing/2014/main" id="{354D417E-4977-4A6E-BDA7-663E9FC55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5517232"/>
            <a:ext cx="720080" cy="720080"/>
          </a:xfrm>
          <a:prstGeom prst="rect">
            <a:avLst/>
          </a:prstGeom>
          <a:noFill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8A3D137-8FC0-E13E-9C0A-523B3FD15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5424354"/>
            <a:ext cx="1281898" cy="8535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EF3E8E3-B181-DD69-EC1E-C409316B3B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517232"/>
            <a:ext cx="720080" cy="720080"/>
          </a:xfrm>
          <a:prstGeom prst="rect">
            <a:avLst/>
          </a:prstGeom>
        </p:spPr>
      </p:pic>
      <p:pic>
        <p:nvPicPr>
          <p:cNvPr id="11" name="Picture 12" descr="http://www.arasaac.org/classes/img/thumbnail.php?i=c2l6ZT0zMDAmcnV0YT0uLi8uLi9yZXBvc2l0b3Jpby9vcmlnaW5hbGVzLzY1NjQucG5n">
            <a:extLst>
              <a:ext uri="{FF2B5EF4-FFF2-40B4-BE49-F238E27FC236}">
                <a16:creationId xmlns:a16="http://schemas.microsoft.com/office/drawing/2014/main" id="{33754EB4-0243-4A73-9EEA-EF2C36B6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t="5847" b="8559"/>
          <a:stretch>
            <a:fillRect/>
          </a:stretch>
        </p:blipFill>
        <p:spPr bwMode="auto">
          <a:xfrm>
            <a:off x="3995936" y="5589238"/>
            <a:ext cx="841279" cy="720082"/>
          </a:xfrm>
          <a:prstGeom prst="rect">
            <a:avLst/>
          </a:prstGeom>
          <a:noFill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90C75E2-55D1-C913-4F32-CD5666E116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351" y="5373216"/>
            <a:ext cx="893817" cy="893817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66796F6-91D4-8243-72AE-AE75647EF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4</a:t>
            </a:fld>
            <a:endParaRPr lang="ca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25CE42-917B-5245-850F-0C465B4E8F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3618" y="904414"/>
            <a:ext cx="6376764" cy="408922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51017F7-4FD1-C54A-AD4D-42AC09424F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121" y="5487931"/>
            <a:ext cx="1156215" cy="741446"/>
          </a:xfrm>
          <a:prstGeom prst="rect">
            <a:avLst/>
          </a:prstGeom>
        </p:spPr>
      </p:pic>
      <p:pic>
        <p:nvPicPr>
          <p:cNvPr id="14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41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47016" y="1052736"/>
            <a:ext cx="7397391" cy="936104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ca-ES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 xml:space="preserve">       CONCERT INFORMATION</a:t>
            </a:r>
            <a:endParaRPr lang="ca-ES" sz="3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AE29EF-6B99-43C0-ACF4-5258EA3BA7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B32A79CA-49FE-43E4-B34D-58F1F73E1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713422"/>
              </p:ext>
            </p:extLst>
          </p:nvPr>
        </p:nvGraphicFramePr>
        <p:xfrm>
          <a:off x="847017" y="2206079"/>
          <a:ext cx="7397390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3650">
                  <a:extLst>
                    <a:ext uri="{9D8B030D-6E8A-4147-A177-3AD203B41FA5}">
                      <a16:colId xmlns:a16="http://schemas.microsoft.com/office/drawing/2014/main" val="1835591473"/>
                    </a:ext>
                  </a:extLst>
                </a:gridCol>
                <a:gridCol w="4883740">
                  <a:extLst>
                    <a:ext uri="{9D8B030D-6E8A-4147-A177-3AD203B41FA5}">
                      <a16:colId xmlns:a16="http://schemas.microsoft.com/office/drawing/2014/main" val="828278278"/>
                    </a:ext>
                  </a:extLst>
                </a:gridCol>
              </a:tblGrid>
              <a:tr h="7973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baseline="0" dirty="0">
                          <a:latin typeface="Arial" pitchFamily="34" charset="0"/>
                          <a:cs typeface="Arial" pitchFamily="34" charset="0"/>
                        </a:rPr>
                        <a:t>MUSIC CONCERT</a:t>
                      </a: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DIFFERENT MUSICIANS ON STAGE</a:t>
                      </a: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76777"/>
                  </a:ext>
                </a:extLst>
              </a:tr>
              <a:tr h="7973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Arial" pitchFamily="34" charset="0"/>
                          <a:cs typeface="Arial" pitchFamily="34" charset="0"/>
                        </a:rPr>
                        <a:t>DURATION</a:t>
                      </a: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latin typeface="Arial" pitchFamily="34" charset="0"/>
                          <a:cs typeface="Arial" pitchFamily="34" charset="0"/>
                        </a:rPr>
                        <a:t xml:space="preserve"> 45</a:t>
                      </a:r>
                      <a:r>
                        <a:rPr lang="es-ES" sz="1600" baseline="0" dirty="0">
                          <a:latin typeface="Arial" pitchFamily="34" charset="0"/>
                          <a:cs typeface="Arial" pitchFamily="34" charset="0"/>
                        </a:rPr>
                        <a:t xml:space="preserve"> </a:t>
                      </a:r>
                      <a:r>
                        <a:rPr lang="es-ES" sz="1600" dirty="0">
                          <a:latin typeface="Arial" pitchFamily="34" charset="0"/>
                          <a:cs typeface="Arial" pitchFamily="34" charset="0"/>
                        </a:rPr>
                        <a:t>MINUTES</a:t>
                      </a:r>
                      <a:endParaRPr lang="es-ES" sz="1600" b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966413"/>
                  </a:ext>
                </a:extLst>
              </a:tr>
              <a:tr h="7973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baseline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baseline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baseline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LISTEN AND WATCH</a:t>
                      </a:r>
                      <a:r>
                        <a:rPr lang="es-ES" sz="1600" b="0" baseline="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 xml:space="preserve"> IN SILENCE</a:t>
                      </a:r>
                      <a:endParaRPr lang="es-ES" sz="1600" b="0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389204"/>
                  </a:ext>
                </a:extLst>
              </a:tr>
            </a:tbl>
          </a:graphicData>
        </a:graphic>
      </p:graphicFrame>
      <p:pic>
        <p:nvPicPr>
          <p:cNvPr id="13" name="Picture 4" descr="http://www.arasaac.org/classes/img/thumbnail.php?i=c2l6ZT0zMDAmcnV0YT0uLi8uLi9yZXBvc2l0b3Jpby9vcmlnaW5hbGVzLzI1NDkucG5n">
            <a:extLst>
              <a:ext uri="{FF2B5EF4-FFF2-40B4-BE49-F238E27FC236}">
                <a16:creationId xmlns:a16="http://schemas.microsoft.com/office/drawing/2014/main" id="{97952E56-1CC6-4FC0-A443-EB4F1209F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7054" t="12999" r="7945" b="14501"/>
          <a:stretch>
            <a:fillRect/>
          </a:stretch>
        </p:blipFill>
        <p:spPr bwMode="auto">
          <a:xfrm>
            <a:off x="1691680" y="3714222"/>
            <a:ext cx="847526" cy="722890"/>
          </a:xfrm>
          <a:prstGeom prst="rect">
            <a:avLst/>
          </a:prstGeom>
          <a:noFill/>
        </p:spPr>
      </p:pic>
      <p:pic>
        <p:nvPicPr>
          <p:cNvPr id="17" name="Picture 10" descr="http://www.arasaac.org/classes/img/thumbnail.php?i=c2l6ZT0zMDAmcnV0YT0uLi8uLi9yZXBvc2l0b3Jpby9vcmlnaW5hbGVzLzY1NzIucG5n">
            <a:extLst>
              <a:ext uri="{FF2B5EF4-FFF2-40B4-BE49-F238E27FC236}">
                <a16:creationId xmlns:a16="http://schemas.microsoft.com/office/drawing/2014/main" id="{D22D5058-F747-407B-8CE2-C0A447ADE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5013176"/>
            <a:ext cx="720081" cy="720081"/>
          </a:xfrm>
          <a:prstGeom prst="rect">
            <a:avLst/>
          </a:prstGeom>
          <a:noFill/>
        </p:spPr>
      </p:pic>
      <p:pic>
        <p:nvPicPr>
          <p:cNvPr id="18" name="Picture 12" descr="http://www.arasaac.org/classes/img/thumbnail.php?i=c2l6ZT0zMDAmcnV0YT0uLi8uLi9yZXBvc2l0b3Jpby9vcmlnaW5hbGVzLzY1NjQucG5n">
            <a:extLst>
              <a:ext uri="{FF2B5EF4-FFF2-40B4-BE49-F238E27FC236}">
                <a16:creationId xmlns:a16="http://schemas.microsoft.com/office/drawing/2014/main" id="{6CA06400-EE2E-459D-A1D8-B28B34692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t="5847" b="8559"/>
          <a:stretch>
            <a:fillRect/>
          </a:stretch>
        </p:blipFill>
        <p:spPr bwMode="auto">
          <a:xfrm>
            <a:off x="4594817" y="5013176"/>
            <a:ext cx="841279" cy="720082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3428C9C-6BC6-08C8-6797-331292A2D9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18" y="1203560"/>
            <a:ext cx="669262" cy="6692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03BA876-58BF-6A39-473A-340D3FFBF8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013176"/>
            <a:ext cx="811446" cy="8114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B172C4-85F0-48D6-58CD-2B436A62DC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420888"/>
            <a:ext cx="778981" cy="77898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B7B3582-DC91-2411-55F3-DB5D790BE0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50" y="2285367"/>
            <a:ext cx="893817" cy="89381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615FA23-D48E-E0FC-B32E-F4D8399647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348880"/>
            <a:ext cx="841279" cy="84127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B57203C-FC70-87F9-E737-A1B96508CD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972928"/>
            <a:ext cx="893817" cy="893817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8A2E5D-F10A-CB46-35F7-9434AE3D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5</a:t>
            </a:fld>
            <a:endParaRPr lang="ca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9B8048B-0FB0-7857-B501-9273EC6768A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251" y="3593379"/>
            <a:ext cx="915741" cy="915741"/>
          </a:xfrm>
          <a:prstGeom prst="rect">
            <a:avLst/>
          </a:prstGeom>
        </p:spPr>
      </p:pic>
      <p:pic>
        <p:nvPicPr>
          <p:cNvPr id="19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FF529B2-61E6-79A8-3582-C0BB11764F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81" y="2234897"/>
            <a:ext cx="1018398" cy="10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4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09959" y="1052736"/>
            <a:ext cx="7221426" cy="667817"/>
          </a:xfrm>
          <a:ln w="317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a-ES" sz="3000" b="1" dirty="0">
                <a:latin typeface="Verdana" pitchFamily="34" charset="0"/>
                <a:ea typeface="Verdana" pitchFamily="34" charset="0"/>
              </a:rPr>
              <a:t>AUDITORI RULES</a:t>
            </a:r>
            <a:endParaRPr lang="ca-ES" sz="3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AE29EF-6B99-43C0-ACF4-5258EA3BA7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CE0B4AB-0D49-6FCA-70B0-B0F13E6FE120}"/>
              </a:ext>
            </a:extLst>
          </p:cNvPr>
          <p:cNvSpPr txBox="1"/>
          <p:nvPr/>
        </p:nvSpPr>
        <p:spPr>
          <a:xfrm>
            <a:off x="809959" y="1916832"/>
            <a:ext cx="7221426" cy="451533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INSIDE THE AUDITORI I WALK.</a:t>
            </a:r>
          </a:p>
          <a:p>
            <a:pPr>
              <a:lnSpc>
                <a:spcPct val="20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EYES OPEN TO WATCH THE WHOLE CONCERT.</a:t>
            </a:r>
          </a:p>
          <a:p>
            <a:pPr>
              <a:lnSpc>
                <a:spcPct val="20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EARS ATTENTIVE TO LISTEN WELL.</a:t>
            </a:r>
          </a:p>
          <a:p>
            <a:pPr>
              <a:lnSpc>
                <a:spcPct val="20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MOUTH SMALL — IN SILENCE OR I SPEAK SOFTLY.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242EE63-312E-009C-6E0A-8B980B551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068960"/>
            <a:ext cx="816209" cy="816209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F8C878A-CE57-F78B-719B-7858EA6BC0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49" y="3068960"/>
            <a:ext cx="816210" cy="81621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9DCB593-A88C-635D-9791-63CD737DC8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37098"/>
            <a:ext cx="623950" cy="62395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EDFA695-1D0A-9DC9-F9D6-C9AE59D933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21" y="4293096"/>
            <a:ext cx="592215" cy="59221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CFB5E47-0978-88CD-D78A-1BCF8CDD7B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149080"/>
            <a:ext cx="816210" cy="81621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AFE8B5D-27A9-34B7-E49E-27E236C913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149080"/>
            <a:ext cx="808856" cy="808856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32BAD937-D43D-387A-897E-762BD36985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300" y="4221088"/>
            <a:ext cx="767966" cy="767966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0D55119-9923-1102-E30A-1713272988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445224"/>
            <a:ext cx="582315" cy="582315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92DAB695-6558-EA95-4F14-0682EF05239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5301208"/>
            <a:ext cx="870346" cy="870346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15830B43-57FD-4640-5DEA-0FA66C91AF6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756" y="5157192"/>
            <a:ext cx="953324" cy="953324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A1EA3D92-1AB0-39C5-44F8-FC451F68263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04" y="5445224"/>
            <a:ext cx="659556" cy="65955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3B71E5A-6267-1FFA-2F22-052FA11A3AD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24744"/>
            <a:ext cx="576064" cy="57606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F2FFC3D-1DB6-563D-13A4-7F529754D3C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281850"/>
            <a:ext cx="811446" cy="8114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E0E313-E449-2A1D-F68A-FA0C105EA42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41" y="1916832"/>
            <a:ext cx="870347" cy="870347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8E6F982-1490-C287-03BD-6E9BCE26D3C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03235"/>
            <a:ext cx="1152128" cy="76710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188209E-D482-476C-A266-6A3E47F9AF6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120" y="1975056"/>
            <a:ext cx="877880" cy="877880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FAB0E48-4793-F666-AA55-B5FA6F03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6</a:t>
            </a:fld>
            <a:endParaRPr lang="ca-ES"/>
          </a:p>
        </p:txBody>
      </p:sp>
      <p:pic>
        <p:nvPicPr>
          <p:cNvPr id="24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FF529B2-61E6-79A8-3582-C0BB11764FD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67" y="2842650"/>
            <a:ext cx="1018398" cy="10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4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7479D27-0117-439C-B6E5-63A5E014A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AFFCA32-D276-424A-9C57-85DD5DA1CE93}"/>
              </a:ext>
            </a:extLst>
          </p:cNvPr>
          <p:cNvCxnSpPr/>
          <p:nvPr/>
        </p:nvCxnSpPr>
        <p:spPr>
          <a:xfrm>
            <a:off x="0" y="5229200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29A73776-A420-48C7-B610-E2FB3695E4D6}"/>
              </a:ext>
            </a:extLst>
          </p:cNvPr>
          <p:cNvSpPr txBox="1"/>
          <p:nvPr/>
        </p:nvSpPr>
        <p:spPr>
          <a:xfrm>
            <a:off x="-36512" y="6053807"/>
            <a:ext cx="9252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I ENTER THE HALL, SIT ON THE FLOOR AND WAIT FOR THE CONCERT TO BEGIN.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8C710C3-5345-4BC4-B686-1FB47324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7</a:t>
            </a:fld>
            <a:endParaRPr lang="ca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3935AE0-9690-FC42-BAE3-135E2214B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75" y="5370126"/>
            <a:ext cx="900000" cy="90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6DB9033-050B-E340-9E41-DC7E43E5F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569" y="5339968"/>
            <a:ext cx="900000" cy="900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4C4C08D-2C49-B042-BF1C-DC84E05811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1604" y="5370126"/>
            <a:ext cx="900000" cy="90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89CF0E-D06E-B647-A786-996DBA6C47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3862" y="5397533"/>
            <a:ext cx="900000" cy="900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4988B25-0349-DA46-BC70-792043F440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34" y="845848"/>
            <a:ext cx="6920332" cy="4206358"/>
          </a:xfrm>
          <a:prstGeom prst="rect">
            <a:avLst/>
          </a:prstGeom>
        </p:spPr>
      </p:pic>
      <p:pic>
        <p:nvPicPr>
          <p:cNvPr id="13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F529B2-61E6-79A8-3582-C0BB11764F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58" y="5285837"/>
            <a:ext cx="1018398" cy="10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7479D27-0117-439C-B6E5-63A5E014A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101081"/>
            <a:ext cx="1529916" cy="59161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AFFCA32-D276-424A-9C57-85DD5DA1CE93}"/>
              </a:ext>
            </a:extLst>
          </p:cNvPr>
          <p:cNvCxnSpPr/>
          <p:nvPr/>
        </p:nvCxnSpPr>
        <p:spPr>
          <a:xfrm>
            <a:off x="0" y="5229200"/>
            <a:ext cx="914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29A73776-A420-48C7-B610-E2FB3695E4D6}"/>
              </a:ext>
            </a:extLst>
          </p:cNvPr>
          <p:cNvSpPr txBox="1"/>
          <p:nvPr/>
        </p:nvSpPr>
        <p:spPr>
          <a:xfrm>
            <a:off x="-36512" y="6053807"/>
            <a:ext cx="9252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AT THE CONCERT, THE MUSICIANS PLAY THEIR INSTRUMENTS AMONG THE AUDIENCE.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8C710C3-5345-4BC4-B686-1FB47324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8</a:t>
            </a:fld>
            <a:endParaRPr lang="ca-ES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BA4F592-5DF8-7E45-A745-63FEB08C78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415501"/>
            <a:ext cx="893819" cy="89381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3B43E10-96C8-3843-BA7C-2A5092D332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014" y="5410415"/>
            <a:ext cx="893820" cy="8938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AE8322C-8DF5-664E-855D-BE7FAE27F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2000" y="5422017"/>
            <a:ext cx="900000" cy="900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938A049-B088-9046-A1AB-ADDC9D4FA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200" y="5407325"/>
            <a:ext cx="900000" cy="90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5818CA-78C5-D147-AAA3-6CC246CBEA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9872" y="5413253"/>
            <a:ext cx="900000" cy="900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81586F-AF24-7141-80E6-69089DF72A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48" y="916237"/>
            <a:ext cx="6103552" cy="4113263"/>
          </a:xfrm>
          <a:prstGeom prst="rect">
            <a:avLst/>
          </a:prstGeom>
        </p:spPr>
      </p:pic>
      <p:pic>
        <p:nvPicPr>
          <p:cNvPr id="18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236"/>
            <a:ext cx="2340000" cy="68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FF529B2-61E6-79A8-3582-C0BB11764F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321148"/>
            <a:ext cx="1018398" cy="10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98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403648" y="3630235"/>
            <a:ext cx="64087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sz="1400" dirty="0">
                <a:latin typeface="Arial" pitchFamily="34" charset="0"/>
                <a:cs typeface="Arial" pitchFamily="34" charset="0"/>
              </a:rPr>
              <a:t>THIS GUIDE WAS CREATED  BY</a:t>
            </a:r>
          </a:p>
          <a:p>
            <a:pPr>
              <a:lnSpc>
                <a:spcPct val="200000"/>
              </a:lnSpc>
            </a:pP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s-ES" sz="2600" dirty="0">
                <a:latin typeface="Arial" pitchFamily="34" charset="0"/>
                <a:cs typeface="Arial" pitchFamily="34" charset="0"/>
              </a:rPr>
              <a:t xml:space="preserve">                                    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1EC9655-B3D7-4533-A343-50278A1C6B60}"/>
              </a:ext>
            </a:extLst>
          </p:cNvPr>
          <p:cNvSpPr/>
          <p:nvPr/>
        </p:nvSpPr>
        <p:spPr>
          <a:xfrm>
            <a:off x="899592" y="980728"/>
            <a:ext cx="7416824" cy="48965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5FCE41-1B70-454A-8FAD-05FD2F77D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149080"/>
            <a:ext cx="2808312" cy="108596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4DDC84E-A335-4528-8185-0AD95C44B8C1}"/>
              </a:ext>
            </a:extLst>
          </p:cNvPr>
          <p:cNvSpPr txBox="1"/>
          <p:nvPr/>
        </p:nvSpPr>
        <p:spPr>
          <a:xfrm>
            <a:off x="899592" y="6021288"/>
            <a:ext cx="7488832" cy="6001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ca-ES" sz="11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The pictographic symbols used are the property of the Government of Aragon and have been created by Sergio </a:t>
            </a:r>
            <a:r>
              <a:rPr lang="ca-ES" sz="11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Palao</a:t>
            </a:r>
            <a:r>
              <a:rPr lang="ca-ES" sz="11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per ARASAAC (</a:t>
            </a:r>
            <a:r>
              <a:rPr lang="ca-ES" sz="1100" b="1" i="1" u="sng" dirty="0">
                <a:solidFill>
                  <a:srgbClr val="1155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http://arasaac.org</a:t>
            </a:r>
            <a:r>
              <a:rPr lang="ca-ES" sz="11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) who distributes them under a </a:t>
            </a:r>
            <a:r>
              <a:rPr lang="ca-ES" sz="11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r>
              <a:rPr lang="ca-ES" sz="11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r>
              <a:rPr lang="ca-ES" sz="1100" b="1" i="1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Commons</a:t>
            </a:r>
            <a:r>
              <a:rPr lang="ca-ES" sz="1100" b="1" i="1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license (BY-NC-SA). Author: CRAB Foundation and Aprenem Autisme.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DC21E82-1024-162F-774A-E7FE2AB9D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C135-5762-43A9-B8F9-7A8C13F8ABAC}" type="slidenum">
              <a:rPr lang="ca-ES" smtClean="0"/>
              <a:pPr/>
              <a:t>9</a:t>
            </a:fld>
            <a:endParaRPr lang="ca-ES"/>
          </a:p>
        </p:txBody>
      </p:sp>
      <p:pic>
        <p:nvPicPr>
          <p:cNvPr id="7" name="Picture 4" descr="https://www.auditori.cat/wp-content/uploads/Temporada%2022-23/L_Auditori_logo_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02" y="1887254"/>
            <a:ext cx="420441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32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363</Words>
  <Application>Microsoft Office PowerPoint</Application>
  <PresentationFormat>Presentació en pantalla (4:3)</PresentationFormat>
  <Paragraphs>68</Paragraphs>
  <Slides>9</Slides>
  <Notes>7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Tema de Office</vt:lpstr>
      <vt:lpstr>Presentació del PowerPoint</vt:lpstr>
      <vt:lpstr>Informació general</vt:lpstr>
      <vt:lpstr>Mapa sala 3: Tete Montoliu</vt:lpstr>
      <vt:lpstr>Presentació del PowerPoint</vt:lpstr>
      <vt:lpstr>       INFORMACIÓ DEL CONCERT</vt:lpstr>
      <vt:lpstr>NORMES AUDITORI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TÍTOL</dc:title>
  <dc:creator>Aprenem</dc:creator>
  <cp:lastModifiedBy>rrhh.crab@gmail.com</cp:lastModifiedBy>
  <cp:revision>422</cp:revision>
  <dcterms:created xsi:type="dcterms:W3CDTF">2020-04-15T16:03:28Z</dcterms:created>
  <dcterms:modified xsi:type="dcterms:W3CDTF">2023-02-01T12:52:40Z</dcterms:modified>
</cp:coreProperties>
</file>